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2" r:id="rId5"/>
    <p:sldId id="264" r:id="rId6"/>
    <p:sldId id="257" r:id="rId7"/>
    <p:sldId id="263" r:id="rId8"/>
    <p:sldId id="267" r:id="rId9"/>
    <p:sldId id="265" r:id="rId10"/>
    <p:sldId id="266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586" autoAdjust="0"/>
  </p:normalViewPr>
  <p:slideViewPr>
    <p:cSldViewPr snapToGrid="0">
      <p:cViewPr>
        <p:scale>
          <a:sx n="250" d="100"/>
          <a:sy n="250" d="100"/>
        </p:scale>
        <p:origin x="-7530" y="-81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E5AE-84DB-44E0-97B0-1C7E3FDBF29C}" type="datetimeFigureOut">
              <a:rPr lang="pt-BR" smtClean="0"/>
              <a:pPr/>
              <a:t>31/05/2024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2034F-1BAF-4F20-9C66-272A0F1B260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8363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E5AE-84DB-44E0-97B0-1C7E3FDBF29C}" type="datetimeFigureOut">
              <a:rPr lang="pt-BR" smtClean="0"/>
              <a:pPr/>
              <a:t>31/05/2024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2034F-1BAF-4F20-9C66-272A0F1B260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1870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E5AE-84DB-44E0-97B0-1C7E3FDBF29C}" type="datetimeFigureOut">
              <a:rPr lang="pt-BR" smtClean="0"/>
              <a:pPr/>
              <a:t>31/05/2024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2034F-1BAF-4F20-9C66-272A0F1B260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401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E5AE-84DB-44E0-97B0-1C7E3FDBF29C}" type="datetimeFigureOut">
              <a:rPr lang="pt-BR" smtClean="0"/>
              <a:pPr/>
              <a:t>31/05/2024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2034F-1BAF-4F20-9C66-272A0F1B260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053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E5AE-84DB-44E0-97B0-1C7E3FDBF29C}" type="datetimeFigureOut">
              <a:rPr lang="pt-BR" smtClean="0"/>
              <a:pPr/>
              <a:t>31/05/2024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2034F-1BAF-4F20-9C66-272A0F1B260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7949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E5AE-84DB-44E0-97B0-1C7E3FDBF29C}" type="datetimeFigureOut">
              <a:rPr lang="pt-BR" smtClean="0"/>
              <a:pPr/>
              <a:t>31/05/2024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2034F-1BAF-4F20-9C66-272A0F1B260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3865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E5AE-84DB-44E0-97B0-1C7E3FDBF29C}" type="datetimeFigureOut">
              <a:rPr lang="pt-BR" smtClean="0"/>
              <a:pPr/>
              <a:t>31/05/2024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2034F-1BAF-4F20-9C66-272A0F1B260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5949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E5AE-84DB-44E0-97B0-1C7E3FDBF29C}" type="datetimeFigureOut">
              <a:rPr lang="pt-BR" smtClean="0"/>
              <a:pPr/>
              <a:t>31/05/2024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2034F-1BAF-4F20-9C66-272A0F1B260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670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E5AE-84DB-44E0-97B0-1C7E3FDBF29C}" type="datetimeFigureOut">
              <a:rPr lang="pt-BR" smtClean="0"/>
              <a:pPr/>
              <a:t>31/05/2024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2034F-1BAF-4F20-9C66-272A0F1B260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0125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E5AE-84DB-44E0-97B0-1C7E3FDBF29C}" type="datetimeFigureOut">
              <a:rPr lang="pt-BR" smtClean="0"/>
              <a:pPr/>
              <a:t>31/05/2024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2034F-1BAF-4F20-9C66-272A0F1B260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069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E5AE-84DB-44E0-97B0-1C7E3FDBF29C}" type="datetimeFigureOut">
              <a:rPr lang="pt-BR" smtClean="0"/>
              <a:pPr/>
              <a:t>31/05/2024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2034F-1BAF-4F20-9C66-272A0F1B260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2633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DE5AE-84DB-44E0-97B0-1C7E3FDBF29C}" type="datetimeFigureOut">
              <a:rPr lang="pt-BR" smtClean="0"/>
              <a:pPr/>
              <a:t>31/05/2024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2034F-1BAF-4F20-9C66-272A0F1B260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0512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revista.asocolderma.org.co/index.php/asocolderma/article/view/1436/1297?acceptCookies=1" TargetMode="External"/><Relationship Id="rId3" Type="http://schemas.openxmlformats.org/officeDocument/2006/relationships/hyperlink" Target="http://ci.nii.ac.jp/ncid/BA07904751" TargetMode="External"/><Relationship Id="rId7" Type="http://schemas.openxmlformats.org/officeDocument/2006/relationships/hyperlink" Target="https://pesquisa.bvsalud.org/portal/resource/pt/lil-634379" TargetMode="External"/><Relationship Id="rId2" Type="http://schemas.openxmlformats.org/officeDocument/2006/relationships/hyperlink" Target="https://pubmed.ncbi.nlm.nih.gov/4601425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128/cmr.00019-10" TargetMode="External"/><Relationship Id="rId5" Type="http://schemas.openxmlformats.org/officeDocument/2006/relationships/hyperlink" Target="https://doi.org/10.1007/978-3-642-80570-7_19" TargetMode="External"/><Relationship Id="rId4" Type="http://schemas.openxmlformats.org/officeDocument/2006/relationships/hyperlink" Target="https://ci.nii.ac.jp/ncid/BC0457640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194451"/>
            <a:ext cx="9144000" cy="428091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br>
              <a:rPr lang="pt-BR" sz="3600" b="1" dirty="0"/>
            </a:br>
            <a:br>
              <a:rPr lang="pt-BR" sz="3600" b="1" dirty="0"/>
            </a:br>
            <a:br>
              <a:rPr lang="pt-BR" sz="3600" b="1" dirty="0"/>
            </a:br>
            <a:br>
              <a:rPr lang="pt-BR" sz="2400" dirty="0"/>
            </a:br>
            <a:br>
              <a:rPr lang="pt-BR" sz="2400" dirty="0"/>
            </a:br>
            <a:r>
              <a:rPr lang="pt-BR" sz="4900" b="1" dirty="0"/>
              <a:t>TUMOR</a:t>
            </a:r>
            <a:r>
              <a:rPr lang="pt-BR" sz="4400" b="1" dirty="0"/>
              <a:t> </a:t>
            </a:r>
            <a:r>
              <a:rPr lang="pt-BR" sz="4900" b="1" dirty="0"/>
              <a:t>CUTÂNEO A ESCLARECER</a:t>
            </a:r>
            <a:br>
              <a:rPr lang="pt-BR" sz="2400" b="1" dirty="0"/>
            </a:br>
            <a:br>
              <a:rPr lang="pt-BR" sz="2400" b="1" dirty="0"/>
            </a:br>
            <a:br>
              <a:rPr lang="pt-BR" sz="2400" b="1" dirty="0"/>
            </a:br>
            <a:r>
              <a:rPr lang="pt-BR" sz="1600" b="1" dirty="0"/>
              <a:t>Dra. Raimunda Ribeiro da </a:t>
            </a:r>
            <a:r>
              <a:rPr lang="pt-BR" sz="1600" b="1" dirty="0" err="1"/>
              <a:t>Silva-Associada</a:t>
            </a:r>
            <a:r>
              <a:rPr lang="pt-BR" sz="1600" b="1" dirty="0"/>
              <a:t> 4- DEPAT- UFMA.</a:t>
            </a:r>
            <a:br>
              <a:rPr lang="pt-BR" sz="1600" b="1" dirty="0"/>
            </a:br>
            <a:r>
              <a:rPr lang="pt-BR" sz="1600" b="1" dirty="0"/>
              <a:t>Sem conflito de interesse.</a:t>
            </a:r>
          </a:p>
        </p:txBody>
      </p:sp>
      <p:sp>
        <p:nvSpPr>
          <p:cNvPr id="10242" name="AutoShape 2" descr="34º Congresso Brasileiro de Patologia e 27º Congresso Brasileiro de Citopatolog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4757" y="238124"/>
            <a:ext cx="67818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 descr="https://siladepa.org/wp-content/uploads/2020/09/Siladepa-Web.png"/>
          <p:cNvPicPr>
            <a:picLocks noChangeAspect="1" noChangeArrowheads="1"/>
          </p:cNvPicPr>
          <p:nvPr/>
        </p:nvPicPr>
        <p:blipFill>
          <a:blip r:embed="rId3"/>
          <a:srcRect r="70572"/>
          <a:stretch>
            <a:fillRect/>
          </a:stretch>
        </p:blipFill>
        <p:spPr bwMode="auto">
          <a:xfrm>
            <a:off x="8890531" y="617956"/>
            <a:ext cx="2455692" cy="23617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2576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18" y="192052"/>
            <a:ext cx="9144000" cy="62484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9569669" y="2276964"/>
            <a:ext cx="26223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dirty="0"/>
              <a:t>Obrigada!   </a:t>
            </a:r>
          </a:p>
          <a:p>
            <a:pPr algn="ctr"/>
            <a:r>
              <a:rPr lang="pt-BR" sz="2200" dirty="0"/>
              <a:t>rr.silva@ufma.br</a:t>
            </a:r>
          </a:p>
        </p:txBody>
      </p:sp>
      <p:pic>
        <p:nvPicPr>
          <p:cNvPr id="1026" name="Picture 2" descr="Universidade Federal do Maranhão – Wikipédia, a enciclopédia liv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93084" y="3269325"/>
            <a:ext cx="1523364" cy="15233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9854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Relato do caso</a:t>
            </a:r>
          </a:p>
          <a:p>
            <a:pPr algn="just"/>
            <a:r>
              <a:rPr lang="pt-BR" dirty="0"/>
              <a:t>Masculino, 59 anos, pardo, casado, músico, natural de Pernambuco, sem patologias associadas.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Compareceu ao ambulatório da dermatologia queixando-se de </a:t>
            </a:r>
            <a:r>
              <a:rPr lang="pt-BR" dirty="0" err="1"/>
              <a:t>tumoração</a:t>
            </a:r>
            <a:r>
              <a:rPr lang="pt-BR" dirty="0"/>
              <a:t> na região do cotovelo direito. Não consegue precisar o início de aumento de volume no local, sem sintomas. Há cerca de 2 anos vem apresentando dor e dificuldade à mobilização da articulação. Refere acidente de motocicleta com trauma cortante na pele do braço, com ferida e sutura simples, há 10 anos.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3919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91896" y="313816"/>
            <a:ext cx="10515600" cy="6123559"/>
          </a:xfrm>
        </p:spPr>
        <p:txBody>
          <a:bodyPr/>
          <a:lstStyle/>
          <a:p>
            <a:pPr algn="just"/>
            <a:r>
              <a:rPr lang="pt-BR" dirty="0"/>
              <a:t>Exame físico: lesão tumoral, sem ulceração, na região posterior do cotovelo direito, medindo 4 cm de diâmetro, </a:t>
            </a:r>
            <a:r>
              <a:rPr lang="pt-BR" dirty="0" err="1"/>
              <a:t>semi-fixa</a:t>
            </a:r>
            <a:r>
              <a:rPr lang="pt-BR" dirty="0"/>
              <a:t>, indolor à palpação, sem sinais </a:t>
            </a:r>
            <a:r>
              <a:rPr lang="pt-BR" dirty="0" err="1"/>
              <a:t>flogísticos</a:t>
            </a:r>
            <a:r>
              <a:rPr lang="pt-BR" dirty="0"/>
              <a:t>, fístulas e/ou secreção. Ausência de </a:t>
            </a:r>
            <a:r>
              <a:rPr lang="pt-BR" dirty="0" err="1"/>
              <a:t>adenomegalia</a:t>
            </a:r>
            <a:r>
              <a:rPr lang="pt-BR" dirty="0"/>
              <a:t> regional.</a:t>
            </a:r>
          </a:p>
          <a:p>
            <a:pPr algn="just"/>
            <a:r>
              <a:rPr lang="pt-BR" dirty="0"/>
              <a:t>Realizou US cujo laudo foi compatível com cisto epidérmico.</a:t>
            </a:r>
          </a:p>
          <a:p>
            <a:pPr algn="just"/>
            <a:r>
              <a:rPr lang="pt-BR" dirty="0"/>
              <a:t>Indicado tratamento cirúrgico com excisão do nódulo.</a:t>
            </a: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2950464"/>
            <a:ext cx="4217670" cy="348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223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09117"/>
            <a:ext cx="10515600" cy="1325563"/>
          </a:xfrm>
        </p:spPr>
        <p:txBody>
          <a:bodyPr/>
          <a:lstStyle/>
          <a:p>
            <a:r>
              <a:rPr lang="pt-BR" dirty="0" err="1"/>
              <a:t>Histopatologia</a:t>
            </a:r>
            <a:r>
              <a:rPr lang="pt-BR" dirty="0"/>
              <a:t>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99654" y="1326862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pt-BR" b="1" dirty="0" err="1"/>
              <a:t>Macroscopia</a:t>
            </a:r>
            <a:r>
              <a:rPr lang="pt-BR" dirty="0"/>
              <a:t>: formação nodular com superfície lisa, medindo 4 X 3 cm, de consistência sólido-cística. Superfície de corte com cavidade unilocular com paredes espessas, conteúdo gelatinoso, amarronzado. </a:t>
            </a:r>
          </a:p>
          <a:p>
            <a:pPr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3157727"/>
            <a:ext cx="2653144" cy="3438144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059" y="3157726"/>
            <a:ext cx="2415395" cy="3438145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008" y="3157726"/>
            <a:ext cx="2863183" cy="3438145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748038" y="3387433"/>
            <a:ext cx="3438145" cy="297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015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58091" y="592570"/>
            <a:ext cx="11298382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dirty="0"/>
              <a:t>Microscopia: </a:t>
            </a:r>
            <a:r>
              <a:rPr lang="pt-BR" dirty="0"/>
              <a:t>parede cística com grande proliferação </a:t>
            </a:r>
            <a:r>
              <a:rPr lang="pt-BR" dirty="0" err="1"/>
              <a:t>fibroblástica</a:t>
            </a:r>
            <a:r>
              <a:rPr lang="pt-BR" dirty="0"/>
              <a:t> e </a:t>
            </a:r>
            <a:r>
              <a:rPr lang="pt-BR" dirty="0" err="1"/>
              <a:t>histiocitária</a:t>
            </a:r>
            <a:r>
              <a:rPr lang="pt-BR" dirty="0"/>
              <a:t>. Na porção central: material amorfo entremeado por inúmeras hifas pigmentadas, septadas.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HE.10X	           HE.20X    		  HE.40X                </a:t>
            </a:r>
            <a:r>
              <a:rPr lang="pt-BR" sz="2000" dirty="0"/>
              <a:t>TRICRÔMICO DE MASSON.40X</a:t>
            </a:r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235" y="2884938"/>
            <a:ext cx="2678292" cy="362778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60" y="2884938"/>
            <a:ext cx="2657866" cy="362242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043" y="2884938"/>
            <a:ext cx="2974555" cy="3622422"/>
          </a:xfrm>
          <a:prstGeom prst="rect">
            <a:avLst/>
          </a:prstGeom>
        </p:spPr>
      </p:pic>
      <p:pic>
        <p:nvPicPr>
          <p:cNvPr id="10" name="Espaço Reservado para Conteúdo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901" y="2884938"/>
            <a:ext cx="3048768" cy="362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772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648607"/>
            <a:ext cx="10515600" cy="1592317"/>
          </a:xfrm>
        </p:spPr>
        <p:txBody>
          <a:bodyPr>
            <a:normAutofit fontScale="90000"/>
          </a:bodyPr>
          <a:lstStyle/>
          <a:p>
            <a:pPr lvl="0"/>
            <a:br>
              <a:rPr lang="pt-BR" b="1" dirty="0"/>
            </a:br>
            <a:r>
              <a:rPr lang="pt-BR" b="1" dirty="0"/>
              <a:t>Diagnóstico: Cisto </a:t>
            </a:r>
            <a:r>
              <a:rPr lang="pt-BR" b="1" dirty="0" err="1"/>
              <a:t>Ficomicótico</a:t>
            </a:r>
            <a:r>
              <a:rPr lang="pt-BR" b="1" dirty="0"/>
              <a:t> Subcutâneo</a:t>
            </a:r>
            <a:br>
              <a:rPr lang="pt-BR" b="1" dirty="0"/>
            </a:br>
            <a:endParaRPr lang="pt-BR" b="1" dirty="0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3954557" y="2659117"/>
            <a:ext cx="7207469" cy="15923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036" y="298931"/>
            <a:ext cx="4724400" cy="26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23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52359" y="583324"/>
            <a:ext cx="10515600" cy="562829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b="1" dirty="0"/>
              <a:t>Revisão</a:t>
            </a:r>
            <a:r>
              <a:rPr lang="pt-BR" dirty="0"/>
              <a:t>: Fungos são  protistas eucariotas, distintos das plantas por não terem clorofila;</a:t>
            </a:r>
          </a:p>
          <a:p>
            <a:pPr algn="just"/>
            <a:r>
              <a:rPr lang="pt-BR" dirty="0"/>
              <a:t>A terminologia das doenças </a:t>
            </a:r>
            <a:r>
              <a:rPr lang="pt-BR" dirty="0" err="1"/>
              <a:t>fúngicas</a:t>
            </a:r>
            <a:r>
              <a:rPr lang="pt-BR" dirty="0"/>
              <a:t>, implicações clínicas, tratamento e evolução são variados;</a:t>
            </a:r>
          </a:p>
          <a:p>
            <a:pPr algn="just"/>
            <a:r>
              <a:rPr lang="pt-BR" dirty="0"/>
              <a:t>As mudanças histológicas das </a:t>
            </a:r>
            <a:r>
              <a:rPr lang="pt-BR" dirty="0" err="1"/>
              <a:t>dermatomicoses</a:t>
            </a:r>
            <a:r>
              <a:rPr lang="pt-BR" dirty="0"/>
              <a:t> superficiais, profundas e secundárias envolvem hiperplasia epitelial, infiltrados </a:t>
            </a:r>
            <a:r>
              <a:rPr lang="pt-BR" dirty="0" err="1"/>
              <a:t>granulomatosos</a:t>
            </a:r>
            <a:r>
              <a:rPr lang="pt-BR" dirty="0"/>
              <a:t> e supurativos, </a:t>
            </a:r>
            <a:r>
              <a:rPr lang="pt-BR" dirty="0" err="1"/>
              <a:t>angioinvasão</a:t>
            </a:r>
            <a:r>
              <a:rPr lang="pt-BR" dirty="0"/>
              <a:t>, necrose isquêmica, formação de </a:t>
            </a:r>
            <a:r>
              <a:rPr lang="pt-BR" b="1" dirty="0"/>
              <a:t>cápsulas fibrosas e cistos;</a:t>
            </a:r>
          </a:p>
          <a:p>
            <a:pPr algn="just"/>
            <a:r>
              <a:rPr lang="pt-BR" dirty="0"/>
              <a:t>Diagnóstico final depende das características morfológicas dos fungos encontrados (hifas septadas ou não, esporos, tamanho, cor);</a:t>
            </a:r>
          </a:p>
          <a:p>
            <a:pPr algn="just"/>
            <a:r>
              <a:rPr lang="pt-BR" b="1" dirty="0"/>
              <a:t>Colorações úteis</a:t>
            </a:r>
            <a:r>
              <a:rPr lang="pt-BR" dirty="0"/>
              <a:t>: HE, PAS, T. de </a:t>
            </a:r>
            <a:r>
              <a:rPr lang="pt-BR" dirty="0" err="1"/>
              <a:t>Gomori</a:t>
            </a:r>
            <a:r>
              <a:rPr lang="pt-BR" dirty="0"/>
              <a:t>, </a:t>
            </a:r>
            <a:r>
              <a:rPr lang="pt-BR" dirty="0" err="1"/>
              <a:t>Masson</a:t>
            </a:r>
            <a:r>
              <a:rPr lang="pt-BR" dirty="0"/>
              <a:t> Fontana, </a:t>
            </a:r>
            <a:r>
              <a:rPr lang="pt-BR" dirty="0" err="1"/>
              <a:t>Alcian</a:t>
            </a:r>
            <a:r>
              <a:rPr lang="pt-BR" dirty="0"/>
              <a:t> blue, técnicas moleculares e cultura.</a:t>
            </a:r>
          </a:p>
          <a:p>
            <a:pPr algn="just"/>
            <a:r>
              <a:rPr lang="pt-BR" b="1" dirty="0"/>
              <a:t>Diagnósticos diferenciais</a:t>
            </a:r>
            <a:r>
              <a:rPr lang="pt-BR" dirty="0"/>
              <a:t>: cisto </a:t>
            </a:r>
            <a:r>
              <a:rPr lang="pt-BR" dirty="0" err="1"/>
              <a:t>sinovial</a:t>
            </a:r>
            <a:r>
              <a:rPr lang="pt-BR" dirty="0"/>
              <a:t>, cisto epidérmico, neoplasias benignas (lipoma, tumores de anexos cutâneos).</a:t>
            </a:r>
          </a:p>
        </p:txBody>
      </p:sp>
    </p:spTree>
    <p:extLst>
      <p:ext uri="{BB962C8B-B14F-4D97-AF65-F5344CB8AC3E}">
        <p14:creationId xmlns:p14="http://schemas.microsoft.com/office/powerpoint/2010/main" val="2860832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Considerações, Discussão, Evolução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b="1" dirty="0"/>
              <a:t>Cisto </a:t>
            </a:r>
            <a:r>
              <a:rPr lang="pt-BR" b="1" dirty="0" err="1"/>
              <a:t>ficomicótico</a:t>
            </a:r>
            <a:r>
              <a:rPr lang="pt-BR" b="1" dirty="0"/>
              <a:t>- </a:t>
            </a:r>
            <a:r>
              <a:rPr lang="pt-BR" dirty="0" err="1"/>
              <a:t>feohifomicose</a:t>
            </a:r>
            <a:r>
              <a:rPr lang="pt-BR" dirty="0"/>
              <a:t>, descrita em 1974(</a:t>
            </a:r>
            <a:r>
              <a:rPr lang="pt-BR" dirty="0" err="1"/>
              <a:t>L.Ajello</a:t>
            </a:r>
            <a:r>
              <a:rPr lang="pt-BR" dirty="0"/>
              <a:t> e </a:t>
            </a:r>
            <a:r>
              <a:rPr lang="pt-BR" dirty="0" err="1"/>
              <a:t>cols</a:t>
            </a:r>
            <a:r>
              <a:rPr lang="pt-BR" dirty="0"/>
              <a:t>); causada por fungos </a:t>
            </a:r>
            <a:r>
              <a:rPr lang="pt-BR" dirty="0" err="1"/>
              <a:t>dematiáceos</a:t>
            </a:r>
            <a:r>
              <a:rPr lang="pt-BR" dirty="0"/>
              <a:t>; aspecto pigmentado(amarelados ou amarronzados) em culturas e tecidos.</a:t>
            </a:r>
          </a:p>
          <a:p>
            <a:r>
              <a:rPr lang="pt-BR" dirty="0"/>
              <a:t>Pigmentação escura representa a presença de melanina;</a:t>
            </a:r>
          </a:p>
          <a:p>
            <a:r>
              <a:rPr lang="pt-BR" dirty="0"/>
              <a:t>Mais de 100 espécies </a:t>
            </a:r>
            <a:r>
              <a:rPr lang="pt-BR" dirty="0" err="1"/>
              <a:t>saprófitas</a:t>
            </a:r>
            <a:r>
              <a:rPr lang="pt-BR" dirty="0"/>
              <a:t>: no solo, madeiras e vegetais em decomposição.</a:t>
            </a:r>
          </a:p>
          <a:p>
            <a:r>
              <a:rPr lang="pt-BR" dirty="0"/>
              <a:t>A contaminação costuma ser por implantação em locais de trauma;</a:t>
            </a:r>
          </a:p>
          <a:p>
            <a:r>
              <a:rPr lang="pt-BR" dirty="0"/>
              <a:t>Distribuição mundial, comum em regiões quentes e úmidas, com predomínio na África e Ásia.</a:t>
            </a:r>
          </a:p>
          <a:p>
            <a:r>
              <a:rPr lang="pt-BR" dirty="0"/>
              <a:t>Nomenclatura: Lesão </a:t>
            </a:r>
            <a:r>
              <a:rPr lang="pt-BR" dirty="0" err="1"/>
              <a:t>cistoide</a:t>
            </a:r>
            <a:r>
              <a:rPr lang="pt-BR" dirty="0"/>
              <a:t>?? </a:t>
            </a:r>
            <a:r>
              <a:rPr lang="pt-BR" dirty="0" err="1"/>
              <a:t>Pseudo-cisto</a:t>
            </a:r>
            <a:r>
              <a:rPr lang="pt-BR" dirty="0"/>
              <a:t>??</a:t>
            </a:r>
          </a:p>
          <a:p>
            <a:r>
              <a:rPr lang="pt-BR" dirty="0"/>
              <a:t>Paciente fez o procedimento cirúrgico há 6 meses, encontra-se sem sinais de recidiva.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39302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Referências: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513490"/>
            <a:ext cx="10515600" cy="5108027"/>
          </a:xfrm>
        </p:spPr>
        <p:txBody>
          <a:bodyPr>
            <a:normAutofit fontScale="85000" lnSpcReduction="20000"/>
          </a:bodyPr>
          <a:lstStyle/>
          <a:p>
            <a:r>
              <a:rPr lang="en-US" i="1" dirty="0"/>
              <a:t>A case of </a:t>
            </a:r>
            <a:r>
              <a:rPr lang="en-US" i="1" dirty="0" err="1"/>
              <a:t>phaeohyphomycosis</a:t>
            </a:r>
            <a:r>
              <a:rPr lang="en-US" i="1" dirty="0"/>
              <a:t> caused by a new species of </a:t>
            </a:r>
            <a:r>
              <a:rPr lang="en-US" i="1" dirty="0" err="1"/>
              <a:t>Phialophora</a:t>
            </a:r>
            <a:r>
              <a:rPr lang="en-US" dirty="0"/>
              <a:t>. (1974, June 1). </a:t>
            </a:r>
            <a:r>
              <a:rPr lang="en-US" dirty="0" err="1"/>
              <a:t>PubMed</a:t>
            </a:r>
            <a:r>
              <a:rPr lang="en-US" dirty="0"/>
              <a:t>. </a:t>
            </a:r>
            <a:r>
              <a:rPr lang="en-US" dirty="0">
                <a:hlinkClick r:id="rId2"/>
              </a:rPr>
              <a:t>https://pubmed.ncbi.nlm.nih.gov/4601425/</a:t>
            </a:r>
            <a:endParaRPr lang="en-US" dirty="0"/>
          </a:p>
          <a:p>
            <a:r>
              <a:rPr lang="en-US" dirty="0" err="1"/>
              <a:t>Binford</a:t>
            </a:r>
            <a:r>
              <a:rPr lang="en-US" dirty="0"/>
              <a:t>, C. H., Connor, D. H., &amp; Ash, J. E. (1979). </a:t>
            </a:r>
            <a:r>
              <a:rPr lang="en-US" i="1" dirty="0"/>
              <a:t>Pathology of tropical and extraordinary diseases</a:t>
            </a:r>
            <a:r>
              <a:rPr lang="en-US" dirty="0"/>
              <a:t>. </a:t>
            </a:r>
            <a:r>
              <a:rPr lang="en-US" dirty="0">
                <a:hlinkClick r:id="rId3"/>
              </a:rPr>
              <a:t>http://ci.nii.ac.jp/ncid/BA07904751</a:t>
            </a:r>
            <a:endParaRPr lang="en-US" dirty="0"/>
          </a:p>
          <a:p>
            <a:r>
              <a:rPr lang="en-US" dirty="0"/>
              <a:t>Elder, D. E., &amp; Lever, W. F. (2021). </a:t>
            </a:r>
            <a:r>
              <a:rPr lang="en-US" i="1" dirty="0"/>
              <a:t>Atlas of </a:t>
            </a:r>
            <a:r>
              <a:rPr lang="en-US" i="1" dirty="0" err="1"/>
              <a:t>dermatopathology</a:t>
            </a:r>
            <a:r>
              <a:rPr lang="en-US" i="1" dirty="0"/>
              <a:t> : synopsis and atlas of Lever’s histopathology of the skin</a:t>
            </a:r>
            <a:r>
              <a:rPr lang="en-US" dirty="0"/>
              <a:t>. </a:t>
            </a:r>
            <a:r>
              <a:rPr lang="en-US" dirty="0">
                <a:hlinkClick r:id="rId4"/>
              </a:rPr>
              <a:t>https://ci.nii.ac.jp/ncid/BC04576402</a:t>
            </a:r>
            <a:endParaRPr lang="en-US" dirty="0"/>
          </a:p>
          <a:p>
            <a:r>
              <a:rPr lang="en-US" dirty="0"/>
              <a:t>Ichinose, H. (1971). Subcutaneous Abscesses due to Brown Fungi. In </a:t>
            </a:r>
            <a:r>
              <a:rPr lang="en-US" i="1" dirty="0"/>
              <a:t>Springer eBooks</a:t>
            </a:r>
            <a:r>
              <a:rPr lang="en-US" dirty="0"/>
              <a:t> (pp. 719–730). </a:t>
            </a:r>
            <a:r>
              <a:rPr lang="en-US" dirty="0">
                <a:hlinkClick r:id="rId5"/>
              </a:rPr>
              <a:t>https://doi.org/10.1007/978-3-642-80570-7_19</a:t>
            </a:r>
            <a:endParaRPr lang="pt-BR" dirty="0"/>
          </a:p>
          <a:p>
            <a:r>
              <a:rPr lang="en-US" dirty="0" err="1"/>
              <a:t>Revankar</a:t>
            </a:r>
            <a:r>
              <a:rPr lang="en-US" dirty="0"/>
              <a:t>, S. G., &amp; Sutton, D. A. (2010). </a:t>
            </a:r>
            <a:r>
              <a:rPr lang="en-US" dirty="0" err="1"/>
              <a:t>Melanized</a:t>
            </a:r>
            <a:r>
              <a:rPr lang="en-US" dirty="0"/>
              <a:t> fungi in human disease. </a:t>
            </a:r>
            <a:r>
              <a:rPr lang="en-US" i="1" dirty="0"/>
              <a:t>Clinical Microbiology Reviews</a:t>
            </a:r>
            <a:r>
              <a:rPr lang="en-US" dirty="0"/>
              <a:t>, </a:t>
            </a:r>
            <a:r>
              <a:rPr lang="en-US" i="1" dirty="0"/>
              <a:t>23</a:t>
            </a:r>
            <a:r>
              <a:rPr lang="en-US" dirty="0"/>
              <a:t>(4), 884–928. </a:t>
            </a:r>
            <a:r>
              <a:rPr lang="en-US" dirty="0">
                <a:hlinkClick r:id="rId6"/>
              </a:rPr>
              <a:t>https://doi.org/10.1128/cmr.00019-10</a:t>
            </a:r>
            <a:endParaRPr lang="en-US" dirty="0"/>
          </a:p>
          <a:p>
            <a:r>
              <a:rPr lang="pt-BR" dirty="0"/>
              <a:t>Russo, J. P., </a:t>
            </a:r>
            <a:r>
              <a:rPr lang="pt-BR" dirty="0" err="1"/>
              <a:t>Rafti</a:t>
            </a:r>
            <a:r>
              <a:rPr lang="pt-BR" dirty="0"/>
              <a:t>, P., &amp; </a:t>
            </a:r>
            <a:r>
              <a:rPr lang="pt-BR" dirty="0" err="1"/>
              <a:t>Mestroni</a:t>
            </a:r>
            <a:r>
              <a:rPr lang="pt-BR" dirty="0"/>
              <a:t>, S. (2009). </a:t>
            </a:r>
            <a:r>
              <a:rPr lang="pt-BR" i="1" dirty="0" err="1"/>
              <a:t>Feohifomicosis</a:t>
            </a:r>
            <a:r>
              <a:rPr lang="pt-BR" i="1" dirty="0"/>
              <a:t> </a:t>
            </a:r>
            <a:r>
              <a:rPr lang="pt-BR" i="1" dirty="0" err="1"/>
              <a:t>subcutánea</a:t>
            </a:r>
            <a:r>
              <a:rPr lang="pt-BR" dirty="0"/>
              <a:t>. Rev. </a:t>
            </a:r>
            <a:r>
              <a:rPr lang="pt-BR" dirty="0" err="1"/>
              <a:t>Argent</a:t>
            </a:r>
            <a:r>
              <a:rPr lang="pt-BR" dirty="0"/>
              <a:t>. Dermatol;90(1): 64-70, </a:t>
            </a:r>
            <a:r>
              <a:rPr lang="pt-BR" dirty="0" err="1"/>
              <a:t>Ene</a:t>
            </a:r>
            <a:r>
              <a:rPr lang="pt-BR" dirty="0"/>
              <a:t>.-mar. 2009. </a:t>
            </a:r>
            <a:r>
              <a:rPr lang="pt-BR" dirty="0" err="1"/>
              <a:t>Ilus</a:t>
            </a:r>
            <a:r>
              <a:rPr lang="pt-BR" dirty="0"/>
              <a:t>  | LILACS. </a:t>
            </a:r>
            <a:r>
              <a:rPr lang="pt-BR" dirty="0">
                <a:hlinkClick r:id="rId7"/>
              </a:rPr>
              <a:t>https://pesquisa.bvsalud.org/portal/resource/pt/lil-634379</a:t>
            </a:r>
            <a:endParaRPr lang="pt-BR" dirty="0"/>
          </a:p>
          <a:p>
            <a:r>
              <a:rPr lang="pt-BR" i="1" dirty="0"/>
              <a:t>Vista de </a:t>
            </a:r>
            <a:r>
              <a:rPr lang="pt-BR" i="1" dirty="0" err="1"/>
              <a:t>Feohifomicosis</a:t>
            </a:r>
            <a:r>
              <a:rPr lang="pt-BR" i="1" dirty="0"/>
              <a:t> </a:t>
            </a:r>
            <a:r>
              <a:rPr lang="pt-BR" i="1" dirty="0" err="1"/>
              <a:t>subcutánea</a:t>
            </a:r>
            <a:r>
              <a:rPr lang="pt-BR" i="1" dirty="0"/>
              <a:t>: </a:t>
            </a:r>
            <a:r>
              <a:rPr lang="pt-BR" i="1" dirty="0" err="1"/>
              <a:t>Presentación</a:t>
            </a:r>
            <a:r>
              <a:rPr lang="pt-BR" i="1" dirty="0"/>
              <a:t> de dos casos</a:t>
            </a:r>
            <a:r>
              <a:rPr lang="pt-BR" dirty="0"/>
              <a:t>. (</a:t>
            </a:r>
            <a:r>
              <a:rPr lang="pt-BR" dirty="0" err="1"/>
              <a:t>n.d.</a:t>
            </a:r>
            <a:r>
              <a:rPr lang="pt-BR" dirty="0"/>
              <a:t>). </a:t>
            </a:r>
            <a:r>
              <a:rPr lang="pt-BR" dirty="0">
                <a:hlinkClick r:id="rId8"/>
              </a:rPr>
              <a:t>https://revista.asocolderma.org.co/index.php/asocolderma/article/view/1436/1297?acceptCookies=1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614505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793</Words>
  <Application>Microsoft Office PowerPoint</Application>
  <PresentationFormat>Widescreen</PresentationFormat>
  <Paragraphs>42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do Office</vt:lpstr>
      <vt:lpstr>     TUMOR CUTÂNEO A ESCLARECER   Dra. Raimunda Ribeiro da Silva-Associada 4- DEPAT- UFMA. Sem conflito de interesse.</vt:lpstr>
      <vt:lpstr>Apresentação do PowerPoint</vt:lpstr>
      <vt:lpstr>Apresentação do PowerPoint</vt:lpstr>
      <vt:lpstr>Histopatologia:</vt:lpstr>
      <vt:lpstr>Apresentação do PowerPoint</vt:lpstr>
      <vt:lpstr> Diagnóstico: Cisto Ficomicótico Subcutâneo </vt:lpstr>
      <vt:lpstr>Apresentação do PowerPoint</vt:lpstr>
      <vt:lpstr>Considerações, Discussão, Evolução </vt:lpstr>
      <vt:lpstr>Referências: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34 Congresso Brasileiro de Patologia SILADEPA-31/05/2024 Belém- Pará Raimunda Ribeiro</dc:title>
  <dc:creator>Conta da Microsoft</dc:creator>
  <cp:lastModifiedBy>CN PRODUÇÕES</cp:lastModifiedBy>
  <cp:revision>66</cp:revision>
  <dcterms:created xsi:type="dcterms:W3CDTF">2024-05-26T21:06:45Z</dcterms:created>
  <dcterms:modified xsi:type="dcterms:W3CDTF">2024-05-31T16:46:06Z</dcterms:modified>
</cp:coreProperties>
</file>